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325" r:id="rId8"/>
    <p:sldId id="288" r:id="rId9"/>
    <p:sldId id="315" r:id="rId10"/>
    <p:sldId id="326" r:id="rId11"/>
    <p:sldId id="291" r:id="rId12"/>
    <p:sldId id="293" r:id="rId13"/>
    <p:sldId id="294" r:id="rId14"/>
    <p:sldId id="295" r:id="rId15"/>
    <p:sldId id="298" r:id="rId16"/>
    <p:sldId id="297" r:id="rId17"/>
    <p:sldId id="327" r:id="rId18"/>
    <p:sldId id="328" r:id="rId19"/>
    <p:sldId id="304" r:id="rId20"/>
    <p:sldId id="305" r:id="rId21"/>
    <p:sldId id="306" r:id="rId22"/>
    <p:sldId id="307" r:id="rId23"/>
    <p:sldId id="308" r:id="rId24"/>
    <p:sldId id="318" r:id="rId25"/>
    <p:sldId id="319" r:id="rId26"/>
    <p:sldId id="309" r:id="rId27"/>
    <p:sldId id="310" r:id="rId28"/>
    <p:sldId id="311" r:id="rId29"/>
    <p:sldId id="312" r:id="rId30"/>
    <p:sldId id="313" r:id="rId31"/>
    <p:sldId id="320" r:id="rId32"/>
    <p:sldId id="321" r:id="rId33"/>
    <p:sldId id="322" r:id="rId34"/>
    <p:sldId id="323" r:id="rId35"/>
    <p:sldId id="3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 autoAdjust="0"/>
    <p:restoredTop sz="90598" autoAdjust="0"/>
  </p:normalViewPr>
  <p:slideViewPr>
    <p:cSldViewPr snapToGrid="0">
      <p:cViewPr varScale="1">
        <p:scale>
          <a:sx n="169" d="100"/>
          <a:sy n="169" d="100"/>
        </p:scale>
        <p:origin x="592" y="18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7/21/24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0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3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rontab.guru/examples.html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lab.com/kcc9725208/EDW.git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EDW PROJECT INSTALLATION</a:t>
            </a:r>
          </a:p>
        </p:txBody>
      </p:sp>
      <p:pic>
        <p:nvPicPr>
          <p:cNvPr id="4" name="Picture 3" descr="A circular pattern with dots and lines&#10;&#10;Description automatically generated">
            <a:extLst>
              <a:ext uri="{FF2B5EF4-FFF2-40B4-BE49-F238E27FC236}">
                <a16:creationId xmlns:a16="http://schemas.microsoft.com/office/drawing/2014/main" id="{11FD4ACB-0527-BF37-117A-DAF01E07D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57" r="21530" b="1"/>
          <a:stretch/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1B8F-8519-C9BE-BBC4-E7E694B8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ctr">
            <a:normAutofit/>
          </a:bodyPr>
          <a:lstStyle/>
          <a:p>
            <a:r>
              <a:rPr lang="en-US" dirty="0"/>
              <a:t>Example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43C71-825E-D8E1-C8A6-9C070A173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3548856" cy="3407051"/>
          </a:xfrm>
        </p:spPr>
        <p:txBody>
          <a:bodyPr>
            <a:normAutofit/>
          </a:bodyPr>
          <a:lstStyle/>
          <a:p>
            <a:r>
              <a:rPr lang="en-US" b="0" dirty="0"/>
              <a:t>This example:</a:t>
            </a:r>
          </a:p>
          <a:p>
            <a:r>
              <a:rPr lang="en-US" b="0" dirty="0"/>
              <a:t>Creates a DAG named “demo” starting on Jan 1, 2022, running daily.</a:t>
            </a:r>
          </a:p>
          <a:p>
            <a:r>
              <a:rPr lang="en-US" b="0" dirty="0"/>
              <a:t>Includes two tasks: a </a:t>
            </a:r>
            <a:r>
              <a:rPr lang="en-US" b="0" dirty="0" err="1"/>
              <a:t>BashOperator</a:t>
            </a:r>
            <a:r>
              <a:rPr lang="en-US" b="0" dirty="0"/>
              <a:t> and a Python function.</a:t>
            </a:r>
          </a:p>
          <a:p>
            <a:r>
              <a:rPr lang="en-US" b="0" dirty="0"/>
              <a:t>The &gt;&gt; operator defines the dependency between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8F903-2936-469C-BA0B-D9182A43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565C0E3-E7B9-D510-38B0-DD517968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44" y="3061977"/>
            <a:ext cx="3548856" cy="2809252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19B708-A35D-95F7-AA1A-AF35AF1A1ED2}"/>
              </a:ext>
            </a:extLst>
          </p:cNvPr>
          <p:cNvGrpSpPr/>
          <p:nvPr/>
        </p:nvGrpSpPr>
        <p:grpSpPr>
          <a:xfrm>
            <a:off x="464767" y="268360"/>
            <a:ext cx="8145833" cy="490904"/>
            <a:chOff x="464757" y="3705121"/>
            <a:chExt cx="8145833" cy="4909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DD7E8E-2E86-898E-FBF3-D8B80CB60352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90EDEF-C29F-827A-BB96-79F67465E8F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49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9C25-0732-4DC0-ABD7-B2276219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E033-A6B8-2AF0-4ED6-363D7C8993B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4789" y="3024554"/>
            <a:ext cx="2852811" cy="31583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/>
              <a:t>Airflow provides a web interface to monitor, trigger, rerun, and debug tasks and DAGs.</a:t>
            </a:r>
          </a:p>
          <a:p>
            <a:pPr>
              <a:lnSpc>
                <a:spcPct val="90000"/>
              </a:lnSpc>
            </a:pPr>
            <a:r>
              <a:rPr lang="en-US" b="0" dirty="0"/>
              <a:t>You can view the status of your workflows and explore DAG runs over time.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46DEE3-BF0E-C115-2FE0-69EA5B8D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010" y="2497015"/>
            <a:ext cx="7560725" cy="368585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22E76-E872-0AE5-5B70-20347A55CC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096C9D-565C-E9E9-3E87-CE22B19C8AB4}"/>
              </a:ext>
            </a:extLst>
          </p:cNvPr>
          <p:cNvGrpSpPr/>
          <p:nvPr/>
        </p:nvGrpSpPr>
        <p:grpSpPr>
          <a:xfrm>
            <a:off x="464767" y="268360"/>
            <a:ext cx="8145833" cy="490904"/>
            <a:chOff x="464757" y="3705121"/>
            <a:chExt cx="8145833" cy="4909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976B2C-AE63-D967-06CE-FD54001443BD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47782F-8A1C-618C-013F-E4F2B96E8D7B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9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C64-6CFB-262F-8CC3-4BCDCD21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Key Features of the Airflow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51A4-6477-4F23-348C-64F506358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/>
          <a:lstStyle/>
          <a:p>
            <a:r>
              <a:rPr lang="en-US" dirty="0"/>
              <a:t>DAGs View:</a:t>
            </a:r>
          </a:p>
          <a:p>
            <a:pPr lvl="1"/>
            <a:r>
              <a:rPr lang="en-US" dirty="0"/>
              <a:t>Lists all the DAGs in your environment.</a:t>
            </a:r>
          </a:p>
          <a:p>
            <a:pPr lvl="1"/>
            <a:r>
              <a:rPr lang="en-US" dirty="0"/>
              <a:t>Provides shortcuts to useful pages.</a:t>
            </a:r>
          </a:p>
          <a:p>
            <a:pPr lvl="1"/>
            <a:r>
              <a:rPr lang="en-US" dirty="0"/>
              <a:t>Shows task statuses (succeeded, failed, running).</a:t>
            </a:r>
          </a:p>
          <a:p>
            <a:r>
              <a:rPr lang="en-US" dirty="0"/>
              <a:t>Cluster Activity View:</a:t>
            </a:r>
          </a:p>
          <a:p>
            <a:pPr lvl="1"/>
            <a:r>
              <a:rPr lang="en-US" dirty="0"/>
              <a:t>Collects metrics for monitoring your Airflow cluster.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A2B72-209E-5905-3580-7BB235DD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746C9F-301B-DA17-8270-62B22FD09781}"/>
              </a:ext>
            </a:extLst>
          </p:cNvPr>
          <p:cNvGrpSpPr/>
          <p:nvPr/>
        </p:nvGrpSpPr>
        <p:grpSpPr>
          <a:xfrm>
            <a:off x="464767" y="268360"/>
            <a:ext cx="8145833" cy="490904"/>
            <a:chOff x="464757" y="3705121"/>
            <a:chExt cx="8145833" cy="490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FF42DF-7444-DAD5-D172-C641FC126607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8DD4D0-140C-6F6D-62BE-E145D33BA502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07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80A1-FA39-425B-5CC4-6A1F1880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Accessing the Airflow 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3E79-9835-1FB9-29BD-A2261031D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To access the Airflow UI, open your web browser and visit </a:t>
            </a:r>
            <a:r>
              <a:rPr lang="en-US" b="0" dirty="0">
                <a:hlinkClick r:id="rId2"/>
              </a:rPr>
              <a:t>http://118.68.171.160:8080/</a:t>
            </a:r>
            <a:r>
              <a:rPr lang="en-US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Log in using the provided account details (in Project Plan Excel file).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1AADE-D461-8612-9110-BA3DB890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CBEE87-A9F9-93CF-BA89-BCD9A5A3C805}"/>
              </a:ext>
            </a:extLst>
          </p:cNvPr>
          <p:cNvCxnSpPr/>
          <p:nvPr/>
        </p:nvCxnSpPr>
        <p:spPr>
          <a:xfrm>
            <a:off x="702803" y="100130"/>
            <a:ext cx="0" cy="66577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EA41CC-2CBA-4B50-84F0-679B17E8C677}"/>
              </a:ext>
            </a:extLst>
          </p:cNvPr>
          <p:cNvGrpSpPr/>
          <p:nvPr/>
        </p:nvGrpSpPr>
        <p:grpSpPr>
          <a:xfrm>
            <a:off x="464757" y="1541293"/>
            <a:ext cx="6959856" cy="490904"/>
            <a:chOff x="464757" y="1541293"/>
            <a:chExt cx="6959856" cy="4909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FCC6A5-D99C-17FB-1FC6-E4B3B80821DD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vi-V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07A37-164B-8ED4-5C10-C9DE2C42EA79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PyCharm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1C63A-EA1F-7F68-68A4-29A15145B183}"/>
              </a:ext>
            </a:extLst>
          </p:cNvPr>
          <p:cNvGrpSpPr/>
          <p:nvPr/>
        </p:nvGrpSpPr>
        <p:grpSpPr>
          <a:xfrm>
            <a:off x="464757" y="2623207"/>
            <a:ext cx="6959856" cy="490904"/>
            <a:chOff x="464757" y="2623207"/>
            <a:chExt cx="6959856" cy="4909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CA662-815E-F4A2-D76E-BF8CA31FFDBA}"/>
                </a:ext>
              </a:extLst>
            </p:cNvPr>
            <p:cNvSpPr txBox="1"/>
            <p:nvPr/>
          </p:nvSpPr>
          <p:spPr>
            <a:xfrm>
              <a:off x="1322317" y="2623207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Repository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743ED2-C75F-1873-C7FA-FDB374FE348D}"/>
                </a:ext>
              </a:extLst>
            </p:cNvPr>
            <p:cNvSpPr/>
            <p:nvPr/>
          </p:nvSpPr>
          <p:spPr>
            <a:xfrm>
              <a:off x="464757" y="2630613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FD025-860E-570D-7189-C6413DF20B68}"/>
              </a:ext>
            </a:extLst>
          </p:cNvPr>
          <p:cNvGrpSpPr/>
          <p:nvPr/>
        </p:nvGrpSpPr>
        <p:grpSpPr>
          <a:xfrm>
            <a:off x="464757" y="3705121"/>
            <a:ext cx="8145833" cy="490904"/>
            <a:chOff x="464757" y="3705121"/>
            <a:chExt cx="8145833" cy="4909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B3C123-824F-77D7-29E0-715391FFA6E4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EE25BE-3007-5A7E-D489-B99102CC05A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67BDC8-8984-8A4A-B6CE-5EBE39F1BDB9}"/>
              </a:ext>
            </a:extLst>
          </p:cNvPr>
          <p:cNvGrpSpPr/>
          <p:nvPr/>
        </p:nvGrpSpPr>
        <p:grpSpPr>
          <a:xfrm>
            <a:off x="474122" y="4787035"/>
            <a:ext cx="9470914" cy="490904"/>
            <a:chOff x="443894" y="4787035"/>
            <a:chExt cx="9470914" cy="49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A5EB1-9A49-D799-2649-08C3AB6D0A0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A0C07B-69FA-7A93-D136-F24B14AAC0B8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2E93-9429-7AE6-8706-943E815347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020953-235B-645C-2B96-59049F6BE5D5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8092A6-048B-86E3-9FAC-D60947FED532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85F193-CD0D-187C-7494-EA2DB4F8E359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F86EB72-4D87-E94B-6076-0E1EB3BE6B66}"/>
              </a:ext>
            </a:extLst>
          </p:cNvPr>
          <p:cNvSpPr txBox="1">
            <a:spLocks/>
          </p:cNvSpPr>
          <p:nvPr/>
        </p:nvSpPr>
        <p:spPr>
          <a:xfrm>
            <a:off x="459009" y="994510"/>
            <a:ext cx="2949210" cy="36575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241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420" indent="-4000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Current project structures: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445B1-375E-8BE5-1953-8F0E164A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6" y="1299309"/>
            <a:ext cx="3317200" cy="5422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01910E-D71B-98C5-4C17-C0F2B62653C0}"/>
              </a:ext>
            </a:extLst>
          </p:cNvPr>
          <p:cNvSpPr/>
          <p:nvPr/>
        </p:nvSpPr>
        <p:spPr>
          <a:xfrm>
            <a:off x="485372" y="1715363"/>
            <a:ext cx="1872420" cy="18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7FE19-4375-7CB8-EA74-089A60518378}"/>
              </a:ext>
            </a:extLst>
          </p:cNvPr>
          <p:cNvSpPr/>
          <p:nvPr/>
        </p:nvSpPr>
        <p:spPr>
          <a:xfrm>
            <a:off x="4084770" y="1357081"/>
            <a:ext cx="6495063" cy="445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Contain code for deploy project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DEB4963-8102-98B3-FD35-A3CD6E11E7A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357792" y="1579993"/>
            <a:ext cx="1726978" cy="226095"/>
          </a:xfrm>
          <a:prstGeom prst="bentConnector3">
            <a:avLst>
              <a:gd name="adj1" fmla="val 8675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B69CD-1BF1-E9F6-C826-A5690A1322E7}"/>
              </a:ext>
            </a:extLst>
          </p:cNvPr>
          <p:cNvSpPr/>
          <p:nvPr/>
        </p:nvSpPr>
        <p:spPr>
          <a:xfrm>
            <a:off x="697054" y="2134594"/>
            <a:ext cx="1872420" cy="18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DD5AE-1D84-432D-8BC4-33E0875ED867}"/>
              </a:ext>
            </a:extLst>
          </p:cNvPr>
          <p:cNvSpPr/>
          <p:nvPr/>
        </p:nvSpPr>
        <p:spPr>
          <a:xfrm>
            <a:off x="4084769" y="1879149"/>
            <a:ext cx="6495065" cy="445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Contain adhoc code using to move data from old db to new one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DEAE484-B098-F0C4-B9DF-05EE4C978C2D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2569474" y="2102061"/>
            <a:ext cx="1515295" cy="123258"/>
          </a:xfrm>
          <a:prstGeom prst="bentConnector3">
            <a:avLst>
              <a:gd name="adj1" fmla="val 8540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04E24-A129-6253-E105-6A21EA1DCA40}"/>
              </a:ext>
            </a:extLst>
          </p:cNvPr>
          <p:cNvSpPr/>
          <p:nvPr/>
        </p:nvSpPr>
        <p:spPr>
          <a:xfrm>
            <a:off x="889843" y="2528451"/>
            <a:ext cx="1872420" cy="1814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454EFA-8630-A287-D4B0-A31DE4DD7B48}"/>
              </a:ext>
            </a:extLst>
          </p:cNvPr>
          <p:cNvSpPr/>
          <p:nvPr/>
        </p:nvSpPr>
        <p:spPr>
          <a:xfrm>
            <a:off x="4084768" y="2398033"/>
            <a:ext cx="6495065" cy="77211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Contain DAG files (pipelines), each dag file should be unique in both directory (production + uat)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4FA65B8-6B20-74AC-E748-7FD7ECBB16A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762263" y="2619176"/>
            <a:ext cx="1322505" cy="164913"/>
          </a:xfrm>
          <a:prstGeom prst="bentConnector3">
            <a:avLst>
              <a:gd name="adj1" fmla="val 83142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17401BE-53B8-5B8C-0B5E-4E2BB72AE05F}"/>
              </a:ext>
            </a:extLst>
          </p:cNvPr>
          <p:cNvSpPr/>
          <p:nvPr/>
        </p:nvSpPr>
        <p:spPr>
          <a:xfrm>
            <a:off x="889843" y="3184510"/>
            <a:ext cx="1872420" cy="1814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30DCF86-0021-022C-1A93-A2A0EB94C356}"/>
              </a:ext>
            </a:extLst>
          </p:cNvPr>
          <p:cNvCxnSpPr>
            <a:cxnSpLocks/>
            <a:stCxn id="30" idx="3"/>
            <a:endCxn id="26" idx="3"/>
          </p:cNvCxnSpPr>
          <p:nvPr/>
        </p:nvCxnSpPr>
        <p:spPr>
          <a:xfrm flipV="1">
            <a:off x="2762263" y="2784089"/>
            <a:ext cx="7817570" cy="491146"/>
          </a:xfrm>
          <a:prstGeom prst="bentConnector3">
            <a:avLst>
              <a:gd name="adj1" fmla="val 102924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BCD4F9E-B5A6-94E3-9CCE-B8CC73E2AE32}"/>
              </a:ext>
            </a:extLst>
          </p:cNvPr>
          <p:cNvSpPr/>
          <p:nvPr/>
        </p:nvSpPr>
        <p:spPr>
          <a:xfrm>
            <a:off x="889843" y="2748491"/>
            <a:ext cx="1872420" cy="18145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216305-DAEF-6648-330A-7DC916786705}"/>
              </a:ext>
            </a:extLst>
          </p:cNvPr>
          <p:cNvSpPr/>
          <p:nvPr/>
        </p:nvSpPr>
        <p:spPr>
          <a:xfrm>
            <a:off x="4084768" y="3395578"/>
            <a:ext cx="6495065" cy="4458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Contain .sql file contain sql for transform data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AD0B5CB-0750-6C23-879D-FBCC0E1ECDBA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2762263" y="2839216"/>
            <a:ext cx="1322505" cy="779274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5554F35-359A-B3BC-2C38-B2E80B16E291}"/>
              </a:ext>
            </a:extLst>
          </p:cNvPr>
          <p:cNvSpPr/>
          <p:nvPr/>
        </p:nvSpPr>
        <p:spPr>
          <a:xfrm>
            <a:off x="485372" y="4603406"/>
            <a:ext cx="1872420" cy="18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C672E9-40EA-D9D3-89B3-74248809B5E7}"/>
              </a:ext>
            </a:extLst>
          </p:cNvPr>
          <p:cNvSpPr/>
          <p:nvPr/>
        </p:nvSpPr>
        <p:spPr>
          <a:xfrm>
            <a:off x="4084768" y="4463662"/>
            <a:ext cx="6495065" cy="445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Cores of framework, written in python, integrated with airflow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C1C1C7B-FA6F-7A06-D597-43B00D16F3A6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2357792" y="4686574"/>
            <a:ext cx="1726976" cy="755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E34639B-8BB9-4178-BA48-4E450DEBE5A3}"/>
              </a:ext>
            </a:extLst>
          </p:cNvPr>
          <p:cNvSpPr/>
          <p:nvPr/>
        </p:nvSpPr>
        <p:spPr>
          <a:xfrm>
            <a:off x="4084768" y="838196"/>
            <a:ext cx="7469923" cy="445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Contain CLI code of mini tool (e.g. repartition, backup data to parquet…)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27ACD7-099F-61ED-54C9-DBDACB720D12}"/>
              </a:ext>
            </a:extLst>
          </p:cNvPr>
          <p:cNvSpPr/>
          <p:nvPr/>
        </p:nvSpPr>
        <p:spPr>
          <a:xfrm>
            <a:off x="485372" y="1498191"/>
            <a:ext cx="1872420" cy="18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2602FA7-E43A-2B77-B382-4C1AA9A026F7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 flipV="1">
            <a:off x="2357792" y="1061108"/>
            <a:ext cx="1726976" cy="527808"/>
          </a:xfrm>
          <a:prstGeom prst="bentConnector3">
            <a:avLst>
              <a:gd name="adj1" fmla="val 8019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8208402-FF25-BE46-19E2-19B84AF591F1}"/>
              </a:ext>
            </a:extLst>
          </p:cNvPr>
          <p:cNvSpPr/>
          <p:nvPr/>
        </p:nvSpPr>
        <p:spPr>
          <a:xfrm>
            <a:off x="485372" y="5217303"/>
            <a:ext cx="1872420" cy="18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A2EDA12-36FC-9BDD-D206-F2CC40B5209B}"/>
              </a:ext>
            </a:extLst>
          </p:cNvPr>
          <p:cNvSpPr/>
          <p:nvPr/>
        </p:nvSpPr>
        <p:spPr>
          <a:xfrm>
            <a:off x="4084767" y="5183174"/>
            <a:ext cx="6495065" cy="897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Virtual environment of python, pycharm will ask to install first time open project after clone from git (detect requirements.txt…)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1F79416-8C21-E6A9-8E70-C54939B1FAA3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2357792" y="5308028"/>
            <a:ext cx="1726975" cy="32382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71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DB239A-25BE-E546-4C5E-D4CF727D09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9008" y="1686548"/>
            <a:ext cx="2722880" cy="5956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Right click on project -&gt; Git -&gt; Pull…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A96472-EEBA-B66D-E3E2-5E300FDEF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57" b="-2"/>
          <a:stretch/>
        </p:blipFill>
        <p:spPr>
          <a:xfrm>
            <a:off x="3288927" y="1413164"/>
            <a:ext cx="8661980" cy="476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2E93-9429-7AE6-8706-943E815347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020953-235B-645C-2B96-59049F6BE5D5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8092A6-048B-86E3-9FAC-D60947FED532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85F193-CD0D-187C-7494-EA2DB4F8E359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F86EB72-4D87-E94B-6076-0E1EB3BE6B66}"/>
              </a:ext>
            </a:extLst>
          </p:cNvPr>
          <p:cNvSpPr txBox="1">
            <a:spLocks/>
          </p:cNvSpPr>
          <p:nvPr/>
        </p:nvSpPr>
        <p:spPr>
          <a:xfrm>
            <a:off x="459008" y="994510"/>
            <a:ext cx="7511845" cy="41865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2416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420" indent="-4000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Before adding new or changing, make sure the update is the latest </a:t>
            </a:r>
          </a:p>
        </p:txBody>
      </p:sp>
    </p:spTree>
    <p:extLst>
      <p:ext uri="{BB962C8B-B14F-4D97-AF65-F5344CB8AC3E}">
        <p14:creationId xmlns:p14="http://schemas.microsoft.com/office/powerpoint/2010/main" val="169279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0007A2-A521-3A84-87BC-1D290EC08D1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9008" y="799824"/>
            <a:ext cx="10901894" cy="3306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sql</a:t>
            </a:r>
            <a:r>
              <a:rPr lang="en-US" dirty="0"/>
              <a:t> statements via file under </a:t>
            </a:r>
            <a:r>
              <a:rPr lang="en-US" b="1" dirty="0" err="1"/>
              <a:t>sql</a:t>
            </a:r>
            <a:r>
              <a:rPr lang="en-US" b="1" dirty="0"/>
              <a:t> </a:t>
            </a:r>
            <a:r>
              <a:rPr lang="en-US" dirty="0"/>
              <a:t>folder, so that DAG tasks can be called and executed at runtime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C922B4-C03B-AFF0-05A8-303E77A1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" b="-3"/>
          <a:stretch/>
        </p:blipFill>
        <p:spPr>
          <a:xfrm>
            <a:off x="2087251" y="1216681"/>
            <a:ext cx="9731936" cy="53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47CA2-9B6D-904F-A2B7-A3D740D331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0A1BD-D82B-EC6F-668F-86FBB1A2FEE8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7A507A-25FC-B172-D643-FB86661B656C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3266FA-D18E-FC26-7D51-CCE6BE3B84FF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0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44F3AE87-93FB-09E8-3463-AB64C17A772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6327" y="890660"/>
            <a:ext cx="10763640" cy="34113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Remember to update the optional parameter </a:t>
            </a:r>
            <a:r>
              <a:rPr lang="en-US" b="1" dirty="0"/>
              <a:t>[[ </a:t>
            </a:r>
            <a:r>
              <a:rPr lang="en-US" b="1" dirty="0" err="1"/>
              <a:t>run_date</a:t>
            </a:r>
            <a:r>
              <a:rPr lang="en-US" b="1" dirty="0"/>
              <a:t> ]] (with single quote) </a:t>
            </a:r>
            <a:r>
              <a:rPr lang="en-US" dirty="0"/>
              <a:t>replace for all call to function </a:t>
            </a:r>
            <a:r>
              <a:rPr lang="en-US" b="1" dirty="0" err="1"/>
              <a:t>getdate</a:t>
            </a:r>
            <a:r>
              <a:rPr lang="en-US" b="1" dirty="0"/>
              <a:t>()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3BC1D2-C6A2-CB2E-E00A-90416352870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589280" y="1296258"/>
            <a:ext cx="9784070" cy="5210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7BCF-CC5D-7AE4-99EE-DA9A84579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6728F2-9477-E3F7-133F-122BE644C651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D0AF96-4B28-5D2C-CF08-E460DAB7A2B6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507A16A-F836-4970-71A7-04B4326CA45B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38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261E75B-683F-2C66-9C6B-CDA4A3D6BF5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8959" y="837761"/>
            <a:ext cx="11416482" cy="59051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100" dirty="0"/>
              <a:t>Add a DAG file (.</a:t>
            </a:r>
            <a:r>
              <a:rPr lang="en-US" sz="2100" dirty="0" err="1"/>
              <a:t>py</a:t>
            </a:r>
            <a:r>
              <a:rPr lang="en-US" sz="2100" dirty="0"/>
              <a:t>) under </a:t>
            </a:r>
            <a:r>
              <a:rPr lang="en-US" sz="2100" b="1" dirty="0" err="1"/>
              <a:t>uat</a:t>
            </a:r>
            <a:r>
              <a:rPr lang="en-US" sz="2100" b="1" dirty="0"/>
              <a:t>/prod</a:t>
            </a:r>
            <a:r>
              <a:rPr lang="en-US" sz="2100" dirty="0"/>
              <a:t> folder, copy standard template from: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i="1" dirty="0"/>
              <a:t>/EDW/</a:t>
            </a:r>
            <a:r>
              <a:rPr lang="en-US" sz="1500" i="1" dirty="0" err="1"/>
              <a:t>airflow_home</a:t>
            </a:r>
            <a:r>
              <a:rPr lang="en-US" sz="1500" i="1" dirty="0"/>
              <a:t>/</a:t>
            </a:r>
            <a:r>
              <a:rPr lang="en-US" sz="1500" i="1" dirty="0" err="1"/>
              <a:t>dags</a:t>
            </a:r>
            <a:r>
              <a:rPr lang="en-US" sz="1500" i="1" dirty="0"/>
              <a:t>/</a:t>
            </a:r>
            <a:r>
              <a:rPr lang="en-US" sz="1500" i="1" dirty="0" err="1"/>
              <a:t>dag_template.template</a:t>
            </a:r>
            <a:endParaRPr lang="en-US" sz="15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4D6C8-F6B0-86B7-8A22-DEB2CFB092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EFAD30-8B5D-6C7B-5468-A350696101D1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D55C2D-9D9A-FB91-6CBF-42145B3CCB1E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02BC5A-EFDD-012A-068F-4B28F978AD5C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B3E727-35C6-BC35-D021-C0460965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59" y="1421826"/>
            <a:ext cx="8466730" cy="5009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8FC2E2-20B6-5D7B-4985-29E67DF5044B}"/>
              </a:ext>
            </a:extLst>
          </p:cNvPr>
          <p:cNvSpPr txBox="1"/>
          <p:nvPr/>
        </p:nvSpPr>
        <p:spPr>
          <a:xfrm>
            <a:off x="9189342" y="2828835"/>
            <a:ext cx="28943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When pipeline is under </a:t>
            </a:r>
            <a:r>
              <a:rPr lang="en-US" sz="1800" b="1" dirty="0"/>
              <a:t>testing</a:t>
            </a:r>
            <a:r>
              <a:rPr lang="en-US" sz="1800" dirty="0"/>
              <a:t>, put it in </a:t>
            </a:r>
            <a:r>
              <a:rPr lang="en-US" sz="1800" b="1" dirty="0" err="1"/>
              <a:t>uat</a:t>
            </a:r>
            <a:r>
              <a:rPr lang="en-US" sz="1800" dirty="0"/>
              <a:t>, when it is </a:t>
            </a:r>
            <a:r>
              <a:rPr lang="en-US" sz="1800" b="1" dirty="0"/>
              <a:t>stable</a:t>
            </a:r>
            <a:r>
              <a:rPr lang="en-US" sz="1800" dirty="0"/>
              <a:t>, move to </a:t>
            </a:r>
            <a:r>
              <a:rPr lang="en-US" sz="1800" b="1" dirty="0"/>
              <a:t>prod</a:t>
            </a:r>
            <a:r>
              <a:rPr lang="en-US" sz="1800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61779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CBEE87-A9F9-93CF-BA89-BCD9A5A3C805}"/>
              </a:ext>
            </a:extLst>
          </p:cNvPr>
          <p:cNvCxnSpPr/>
          <p:nvPr/>
        </p:nvCxnSpPr>
        <p:spPr>
          <a:xfrm>
            <a:off x="702803" y="100130"/>
            <a:ext cx="0" cy="66577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EA41CC-2CBA-4B50-84F0-679B17E8C677}"/>
              </a:ext>
            </a:extLst>
          </p:cNvPr>
          <p:cNvGrpSpPr/>
          <p:nvPr/>
        </p:nvGrpSpPr>
        <p:grpSpPr>
          <a:xfrm>
            <a:off x="464757" y="1541293"/>
            <a:ext cx="6959856" cy="490904"/>
            <a:chOff x="464757" y="1541293"/>
            <a:chExt cx="6959856" cy="4909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FCC6A5-D99C-17FB-1FC6-E4B3B80821DD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07A37-164B-8ED4-5C10-C9DE2C42EA79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PyCharm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1C63A-EA1F-7F68-68A4-29A15145B183}"/>
              </a:ext>
            </a:extLst>
          </p:cNvPr>
          <p:cNvGrpSpPr/>
          <p:nvPr/>
        </p:nvGrpSpPr>
        <p:grpSpPr>
          <a:xfrm>
            <a:off x="464757" y="2623207"/>
            <a:ext cx="6959856" cy="490904"/>
            <a:chOff x="464757" y="2623207"/>
            <a:chExt cx="6959856" cy="4909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CA662-815E-F4A2-D76E-BF8CA31FFDBA}"/>
                </a:ext>
              </a:extLst>
            </p:cNvPr>
            <p:cNvSpPr txBox="1"/>
            <p:nvPr/>
          </p:nvSpPr>
          <p:spPr>
            <a:xfrm>
              <a:off x="1322317" y="2623207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743ED2-C75F-1873-C7FA-FDB374FE348D}"/>
                </a:ext>
              </a:extLst>
            </p:cNvPr>
            <p:cNvSpPr/>
            <p:nvPr/>
          </p:nvSpPr>
          <p:spPr>
            <a:xfrm>
              <a:off x="464757" y="2630613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FD025-860E-570D-7189-C6413DF20B68}"/>
              </a:ext>
            </a:extLst>
          </p:cNvPr>
          <p:cNvGrpSpPr/>
          <p:nvPr/>
        </p:nvGrpSpPr>
        <p:grpSpPr>
          <a:xfrm>
            <a:off x="464757" y="3705121"/>
            <a:ext cx="8145833" cy="490904"/>
            <a:chOff x="464757" y="3705121"/>
            <a:chExt cx="8145833" cy="4909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B3C123-824F-77D7-29E0-715391FFA6E4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EE25BE-3007-5A7E-D489-B99102CC05A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67BDC8-8984-8A4A-B6CE-5EBE39F1BDB9}"/>
              </a:ext>
            </a:extLst>
          </p:cNvPr>
          <p:cNvGrpSpPr/>
          <p:nvPr/>
        </p:nvGrpSpPr>
        <p:grpSpPr>
          <a:xfrm>
            <a:off x="443894" y="4787035"/>
            <a:ext cx="9470914" cy="490904"/>
            <a:chOff x="443894" y="4787035"/>
            <a:chExt cx="9470914" cy="49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A5EB1-9A49-D799-2649-08C3AB6D0A0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A0C07B-69FA-7A93-D136-F24B14AAC0B8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D13D-9ADA-8FD4-CAA5-6A10B460BA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0916E0-6BA8-7359-07F5-62A3A15C0062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E84291-58BB-0672-AA95-BD92E02659DE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C62695-905C-DA1F-0AD0-A187CF6B9147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69C12E-DA17-D7B3-1F99-88093074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04" y="684739"/>
            <a:ext cx="4491539" cy="2821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C36A8F-62B9-86BB-DF9C-A420AAB1653E}"/>
              </a:ext>
            </a:extLst>
          </p:cNvPr>
          <p:cNvSpPr txBox="1"/>
          <p:nvPr/>
        </p:nvSpPr>
        <p:spPr>
          <a:xfrm>
            <a:off x="264876" y="3653361"/>
            <a:ext cx="5616759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/>
              <a:t>spark_ingestion_sftp</a:t>
            </a:r>
            <a:r>
              <a:rPr lang="en-US" sz="1400" b="1" dirty="0"/>
              <a:t>:</a:t>
            </a:r>
          </a:p>
          <a:p>
            <a:r>
              <a:rPr lang="en-US" sz="1100" b="1" dirty="0"/>
              <a:t>Parameters: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parent_directory</a:t>
            </a:r>
            <a:r>
              <a:rPr lang="en-US" sz="1100" dirty="0"/>
              <a:t> and </a:t>
            </a:r>
            <a:r>
              <a:rPr lang="en-US" sz="1100" dirty="0" err="1"/>
              <a:t>file_name_pattern</a:t>
            </a:r>
            <a:r>
              <a:rPr lang="en-US" sz="1100" dirty="0"/>
              <a:t>: Directory and pattern for the SFTP files.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sink_path</a:t>
            </a:r>
            <a:r>
              <a:rPr lang="en-US" sz="1100" dirty="0"/>
              <a:t>: Path for the sink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ingest_type</a:t>
            </a:r>
            <a:r>
              <a:rPr lang="en-US" sz="1100" dirty="0"/>
              <a:t>: Type of ingestion (e.g., MTD, CDC).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hook_sink</a:t>
            </a:r>
            <a:r>
              <a:rPr lang="en-US" sz="1100" dirty="0"/>
              <a:t>: Hook to connect to the sink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batch_size</a:t>
            </a:r>
            <a:r>
              <a:rPr lang="en-US" sz="1100" dirty="0"/>
              <a:t>: Maximum number of files to ingest per run.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sftp_conn_id</a:t>
            </a:r>
            <a:r>
              <a:rPr lang="en-US" sz="1100" dirty="0"/>
              <a:t>: ID for the SFTP connection.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transform_callables</a:t>
            </a:r>
            <a:r>
              <a:rPr lang="en-US" sz="1100" dirty="0"/>
              <a:t>: List of transformation functions to apply.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D7A0F-7CA9-94BC-D82E-CD0EFB875A92}"/>
              </a:ext>
            </a:extLst>
          </p:cNvPr>
          <p:cNvSpPr txBox="1"/>
          <p:nvPr/>
        </p:nvSpPr>
        <p:spPr>
          <a:xfrm>
            <a:off x="6095999" y="3651227"/>
            <a:ext cx="5912113" cy="18312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/>
              <a:t>spark_transformation</a:t>
            </a:r>
            <a:r>
              <a:rPr lang="en-US" sz="1400" b="1" dirty="0"/>
              <a:t>:</a:t>
            </a:r>
          </a:p>
          <a:p>
            <a:r>
              <a:rPr lang="en-US" sz="1100" b="1" dirty="0"/>
              <a:t>Parameters: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source_path</a:t>
            </a:r>
            <a:r>
              <a:rPr lang="en-US" sz="1100" dirty="0"/>
              <a:t> and </a:t>
            </a:r>
            <a:r>
              <a:rPr lang="en-US" sz="1100" dirty="0" err="1"/>
              <a:t>sink_path</a:t>
            </a:r>
            <a:r>
              <a:rPr lang="en-US" sz="1100" dirty="0"/>
              <a:t>: Paths for the source and sink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refresh_type</a:t>
            </a:r>
            <a:r>
              <a:rPr lang="en-US" sz="1100" dirty="0"/>
              <a:t>: Type of data refresh (default is </a:t>
            </a:r>
            <a:r>
              <a:rPr lang="en-US" sz="1100" dirty="0" err="1"/>
              <a:t>partition_mtd</a:t>
            </a:r>
            <a:r>
              <a:rPr lang="en-US" sz="11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source_format</a:t>
            </a:r>
            <a:r>
              <a:rPr lang="en-US" sz="1100" dirty="0"/>
              <a:t>: Formats of the source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Type of source format support: </a:t>
            </a:r>
            <a:r>
              <a:rPr lang="en-US" sz="1100" dirty="0" err="1"/>
              <a:t>mssql</a:t>
            </a:r>
            <a:r>
              <a:rPr lang="en-US" sz="1100" dirty="0"/>
              <a:t>, csv, txt, excel, </a:t>
            </a:r>
            <a:r>
              <a:rPr lang="en-US" sz="1100" dirty="0" err="1"/>
              <a:t>xlsb</a:t>
            </a:r>
            <a:r>
              <a:rPr lang="en-US" sz="1100" dirty="0"/>
              <a:t>, xlsx, parquet, </a:t>
            </a:r>
            <a:r>
              <a:rPr lang="en-US" sz="1100" dirty="0" err="1"/>
              <a:t>dataframe</a:t>
            </a:r>
            <a:r>
              <a:rPr lang="en-US" sz="11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sink_format</a:t>
            </a:r>
            <a:r>
              <a:rPr lang="en-US" sz="1100" dirty="0"/>
              <a:t>: Formats of the sink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Type of sink format support: </a:t>
            </a:r>
            <a:r>
              <a:rPr lang="en-US" sz="1100" dirty="0" err="1"/>
              <a:t>mssql</a:t>
            </a:r>
            <a:r>
              <a:rPr lang="en-US" sz="1100" dirty="0"/>
              <a:t>, parquet, csv.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hook_source</a:t>
            </a:r>
            <a:r>
              <a:rPr lang="en-US" sz="1100" dirty="0"/>
              <a:t> and </a:t>
            </a:r>
            <a:r>
              <a:rPr lang="en-US" sz="1100" dirty="0" err="1"/>
              <a:t>hook_sink</a:t>
            </a:r>
            <a:r>
              <a:rPr lang="en-US" sz="1100" dirty="0"/>
              <a:t>: Hooks to connect to the source and sink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transform_callables</a:t>
            </a:r>
            <a:r>
              <a:rPr lang="en-US" sz="1100" dirty="0"/>
              <a:t>: List of transformation functions to apply.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043C50-9DBD-E118-DF4C-B7FF8EF2BF53}"/>
              </a:ext>
            </a:extLst>
          </p:cNvPr>
          <p:cNvSpPr txBox="1"/>
          <p:nvPr/>
        </p:nvSpPr>
        <p:spPr>
          <a:xfrm>
            <a:off x="264876" y="5334338"/>
            <a:ext cx="5616759" cy="1492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/>
              <a:t>spark_ingestion_onedrive</a:t>
            </a:r>
            <a:r>
              <a:rPr lang="en-US" sz="1400" b="1" dirty="0"/>
              <a:t>:</a:t>
            </a:r>
          </a:p>
          <a:p>
            <a:r>
              <a:rPr lang="en-US" sz="1100" b="1" dirty="0"/>
              <a:t>Parameters: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file_name</a:t>
            </a:r>
            <a:r>
              <a:rPr lang="en-US" sz="1100" dirty="0"/>
              <a:t> and </a:t>
            </a:r>
            <a:r>
              <a:rPr lang="en-US" sz="1100" dirty="0" err="1"/>
              <a:t>sink_path</a:t>
            </a:r>
            <a:r>
              <a:rPr lang="en-US" sz="1100" dirty="0"/>
              <a:t>: Name of the file and path for the sink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ingest_type</a:t>
            </a:r>
            <a:r>
              <a:rPr lang="en-US" sz="1100" dirty="0"/>
              <a:t>: Type of ingestion.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hook_sink</a:t>
            </a:r>
            <a:r>
              <a:rPr lang="en-US" sz="1100" dirty="0"/>
              <a:t>: Hook to connect to the sink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sink_format</a:t>
            </a:r>
            <a:r>
              <a:rPr lang="en-US" sz="1100" dirty="0"/>
              <a:t>: Format of the sink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transform_callables</a:t>
            </a:r>
            <a:r>
              <a:rPr lang="en-US" sz="1100" dirty="0"/>
              <a:t>: List of transformation functions to apply.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partition_column</a:t>
            </a:r>
            <a:r>
              <a:rPr lang="en-US" sz="1100" dirty="0"/>
              <a:t> and </a:t>
            </a:r>
            <a:r>
              <a:rPr lang="en-US" sz="1100" dirty="0" err="1"/>
              <a:t>partition_value</a:t>
            </a:r>
            <a:r>
              <a:rPr lang="en-US" sz="1100" dirty="0"/>
              <a:t>: Partitioning details for data cleaning.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DAE381-30E6-A51E-D88D-4CE403F6F5B2}"/>
              </a:ext>
            </a:extLst>
          </p:cNvPr>
          <p:cNvGrpSpPr/>
          <p:nvPr/>
        </p:nvGrpSpPr>
        <p:grpSpPr>
          <a:xfrm>
            <a:off x="1337431" y="787872"/>
            <a:ext cx="3837617" cy="1811325"/>
            <a:chOff x="264876" y="1112824"/>
            <a:chExt cx="3837617" cy="18113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562720-A7AC-D424-CBE8-B6C988159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60" t="60972" r="21014" b="2869"/>
            <a:stretch/>
          </p:blipFill>
          <p:spPr>
            <a:xfrm>
              <a:off x="264876" y="1112824"/>
              <a:ext cx="3837617" cy="18113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B74201-2A18-4A6D-3F3A-8046C90171C0}"/>
                </a:ext>
              </a:extLst>
            </p:cNvPr>
            <p:cNvSpPr/>
            <p:nvPr/>
          </p:nvSpPr>
          <p:spPr>
            <a:xfrm>
              <a:off x="1424697" y="1442782"/>
              <a:ext cx="1054007" cy="1744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vi-VN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2AECEFE-83BA-A4C2-0CF0-5A077CC82856}"/>
              </a:ext>
            </a:extLst>
          </p:cNvPr>
          <p:cNvSpPr txBox="1"/>
          <p:nvPr/>
        </p:nvSpPr>
        <p:spPr>
          <a:xfrm>
            <a:off x="568771" y="2726018"/>
            <a:ext cx="5616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/>
              <a:t>Inside Factory class, we call to function defined in directory Objectives (right screenshot)</a:t>
            </a:r>
          </a:p>
          <a:p>
            <a:r>
              <a:rPr lang="vi-VN" sz="1400" dirty="0"/>
              <a:t>Define of 3 main functions below:</a:t>
            </a:r>
          </a:p>
        </p:txBody>
      </p:sp>
    </p:spTree>
    <p:extLst>
      <p:ext uri="{BB962C8B-B14F-4D97-AF65-F5344CB8AC3E}">
        <p14:creationId xmlns:p14="http://schemas.microsoft.com/office/powerpoint/2010/main" val="100626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AC48FC-D981-45B1-AFA5-43790010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/>
              <a:t>TASK Dependencies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AF0371A-0EA7-F5DF-E5EE-490D5ABC9EA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392035"/>
            <a:ext cx="4242557" cy="2907164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Are Task Dependencies?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 dependencies define the relationships between tasks within a DAG.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task can have: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Upstream tasks: Tasks that must complete before the current task can run.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Downstream tasks: Tasks that depend on the current task’s completion.</a:t>
            </a:r>
          </a:p>
          <a:p>
            <a:pPr>
              <a:lnSpc>
                <a:spcPct val="90000"/>
              </a:lnSpc>
              <a:buFont typeface="+mj-lt"/>
              <a:buAutoNum type="arabicPeriod" startAt="2"/>
            </a:pPr>
            <a:r>
              <a:rPr lang="en-US" dirty="0"/>
              <a:t>Declaring Task Dependencies: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declare task dependencies using two main approaches: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a. Using &gt;&gt; and &lt;&lt; Operators: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recommended way is to use the &gt;&gt; and &lt;&lt; operators.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</a:p>
          <a:p>
            <a:pPr marL="283464" lvl="1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first_task</a:t>
            </a:r>
            <a:r>
              <a:rPr lang="en-US" dirty="0"/>
              <a:t> &gt;&gt; [</a:t>
            </a:r>
            <a:r>
              <a:rPr lang="en-US" dirty="0" err="1"/>
              <a:t>second_task</a:t>
            </a:r>
            <a:r>
              <a:rPr lang="en-US" dirty="0"/>
              <a:t>, </a:t>
            </a:r>
            <a:r>
              <a:rPr lang="en-US" dirty="0" err="1"/>
              <a:t>third_task</a:t>
            </a:r>
            <a:r>
              <a:rPr lang="en-US" dirty="0"/>
              <a:t>]</a:t>
            </a:r>
          </a:p>
          <a:p>
            <a:pPr marL="283464" lvl="1" indent="0">
              <a:lnSpc>
                <a:spcPct val="9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third_task</a:t>
            </a:r>
            <a:r>
              <a:rPr lang="en-US" dirty="0"/>
              <a:t> &lt;&lt; </a:t>
            </a:r>
            <a:r>
              <a:rPr lang="en-US" dirty="0" err="1"/>
              <a:t>fourth_task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3464" lvl="1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E7AF-31A2-B7B2-EA0E-B1C0B1ED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119" y="3324859"/>
            <a:ext cx="3708243" cy="303148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D13D-9ADA-8FD4-CAA5-6A10B460BA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791341-0C40-D9F1-01F4-91E48ED53BAD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EF7D51-CC6B-2EAC-B45C-BFDE06F35E83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0F2E17C-98F2-33D4-0567-5A67B71EACF5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34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5CE9-0E08-FBB2-4ADB-4A5C539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Cross-DAG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3786B-DE18-74EC-D135-057E1DABFF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Cross-DAG dependencies arise when one DAG relies on the successful execution of tasks in another DAG.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65F792-BBEC-7567-E36A-D439E0DD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863161"/>
            <a:ext cx="5506720" cy="1954885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B5588-A546-D493-A29B-7DBF6789B0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C762CC-8AFC-AAB9-C991-855FA318258C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A3F73D-13E2-97CE-852F-CC3CAB37AB42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41AB91-6359-8CE4-65C2-125A978D09D2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37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5EA6C3-F381-0F82-3490-C8BB3A10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SCHEDULE A DAG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C38D5BB-6240-FD50-239E-15BAC3EC47C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To schedule a DAG run, using Cron Expressions: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cron</a:t>
            </a:r>
            <a:r>
              <a:rPr lang="en-US" dirty="0"/>
              <a:t> expression defines a schedule using fields for minute, hour, day of the month, month, and day of the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"0 2 0 * * *" means the DAG runs every day at 2:00 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hlinkClick r:id="rId2"/>
              </a:rPr>
              <a:t>Cron</a:t>
            </a:r>
            <a:r>
              <a:rPr lang="fr-FR" dirty="0">
                <a:hlinkClick r:id="rId2"/>
              </a:rPr>
              <a:t> Expression </a:t>
            </a:r>
            <a:r>
              <a:rPr lang="fr-FR" dirty="0" err="1">
                <a:hlinkClick r:id="rId2"/>
              </a:rPr>
              <a:t>Examples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Crontab.guru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3E479-23E5-8368-F4B0-15672B426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9" b="-2"/>
          <a:stretch/>
        </p:blipFill>
        <p:spPr>
          <a:xfrm>
            <a:off x="4754881" y="3324859"/>
            <a:ext cx="5506720" cy="303148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784EA-368A-864C-BC9B-690EFC3670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4936A2-C254-CD5D-2EDF-36F30844CE61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564EC1-BD4B-E3FB-5DC1-0D40DB68DBB0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C6574A-099D-9788-5709-D1FCE4831366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38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3B0ACF4-D24B-6D64-29E8-C76773FB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DEPLOY DAGs TO AIRFLOW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80A3B30-37BE-3952-F4C0-74F53B87972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deploy by 2 ways</a:t>
            </a:r>
          </a:p>
          <a:p>
            <a:r>
              <a:rPr lang="en-US" dirty="0"/>
              <a:t>To deploy a DAG, go to Git -&gt; Commit File …</a:t>
            </a:r>
          </a:p>
          <a:p>
            <a:r>
              <a:rPr lang="en-US" dirty="0"/>
              <a:t>Go to Commit tab to selected files </a:t>
            </a:r>
            <a:r>
              <a:rPr lang="en-US"/>
              <a:t>to commit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D7368-F5C2-9F23-7E60-FA2D45A1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374440"/>
            <a:ext cx="5506720" cy="293232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94A-6BE4-F2AD-54C3-3F966C94B9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6CB82-A93B-B947-9DC8-475AB369666A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E0395B-02B3-0AAF-49B5-E89273D72BCC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0D3102-85C8-0888-FAE4-2A7CEEF3B9B1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178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F584B70-D7AF-C8B3-3CCD-2AEBB840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DEPLOY DAGs TO AIRFLOW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1357E02-2CAC-5E66-56EC-63A5973F8D1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/>
          <a:lstStyle/>
          <a:p>
            <a:r>
              <a:rPr lang="en-US" dirty="0"/>
              <a:t>Add description about code</a:t>
            </a:r>
          </a:p>
          <a:p>
            <a:r>
              <a:rPr lang="en-US" dirty="0"/>
              <a:t>Commit and Push 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B7D545-AE14-A01A-8A56-4D0649B581D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754881" y="3381323"/>
            <a:ext cx="5506720" cy="291856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BD9A0-6F1E-A98A-B678-E98503A2C0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F0D830-E83B-B2CF-F9CE-0340CAC19A44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1A1C8-51DE-08E3-EB04-B8CCBEEA52CA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8B9413C-9C7D-7C26-5039-5526222910AB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17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B73E59-03AD-1B90-348F-FFB48FD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DEPLOY DAGs TO AIRFLOW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FB08BBC-8781-A146-44F0-258A738D6DB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Click </a:t>
            </a:r>
            <a:r>
              <a:rPr lang="en-US" b="1" dirty="0"/>
              <a:t>Push</a:t>
            </a:r>
            <a:r>
              <a:rPr lang="en-US" dirty="0"/>
              <a:t> button to complete the deployment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EDB54A-AF26-E3DD-B3D5-C987EFF8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374440"/>
            <a:ext cx="5506720" cy="293232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3BF79-94C8-18CA-1801-CB843BADF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AF6F92-A258-29A6-4A7C-9C1649CADF86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1C9F35-9102-8293-06DA-F03923E43368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7065744-1D60-5100-D98A-B7EDD63CBEFF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1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190A9B5-EF7A-BE65-F2FB-2EEF6630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DEPLOY DAG INTO AIRFLOW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4AFB76FF-6EE8-3ABB-0DEA-85A0EB89E3B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Airflow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deployed DAG will be appeared in the DAGs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DAGs can be run by scheduled time or manual.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F2BC7-107C-DE90-05D7-64471C25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491457"/>
            <a:ext cx="5506720" cy="269829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82B5F-CC69-58C5-D56C-0A28CC5E17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C9E5F6-3B00-AAB6-6D4D-07A0BDA5F8C0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D12153-1A09-8378-EA97-5662B2EB1A33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6E2BB7-0541-CE83-C874-CFCFE10576E0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320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D1FF-C4DC-EADA-AB98-1FB776DF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Enable/disable </a:t>
            </a:r>
            <a:r>
              <a:rPr lang="en-US" dirty="0" err="1"/>
              <a:t>dags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60FAB3-1AB8-EAAE-7C60-CB6CC21B2D4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Enable / Disable Toggle button to make DAGs runnable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C591B-12B5-03C1-473B-FD8CA50C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498340"/>
            <a:ext cx="5506720" cy="2684526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BD96-1644-B2E7-94CA-1FF183611A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3C882B-15DA-E6C6-2345-2134B5425FCC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3CEBC5-AA0E-5805-ECD6-08FF0E81CE1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5BDF5D-855E-82A9-8588-CF11501124B2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9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D1FF-C4DC-EADA-AB98-1FB776DF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Monitor the </a:t>
            </a:r>
            <a:r>
              <a:rPr lang="en-US" dirty="0" err="1"/>
              <a:t>dags</a:t>
            </a:r>
            <a:r>
              <a:rPr lang="en-US" dirty="0"/>
              <a:t> run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60FAB3-1AB8-EAAE-7C60-CB6CC21B2D4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Click on the DAG name to go to monitor screen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tasks of the DAG can be monitored in the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43EC6-F14C-14C3-92E6-050756BC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1" y="3615358"/>
            <a:ext cx="5506720" cy="2450490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BD96-1644-B2E7-94CA-1FF183611A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E50772-DF37-9410-D916-EF08F3B8A613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634CF1-DE27-6FCA-4E02-52C2810CF71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232F1E-2095-FB9F-43C8-0A3803D82461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2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Download and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Download PyCharm Community Edition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Head over to the official JetBrains website and find the PyCharm Community Edition.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Download the latest version suitable for your operating system (Windows, macOS, or Linux).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Install PyCharm Community Edition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Once the download is complete, locate the downloaded file (usually in your “Downloads” folder).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Double-click on the downloaded file to start the installation process.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Follow the installation prompts to complete the setup.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Launch PyCharm Community Edition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5F5F5"/>
                </a:highlight>
                <a:latin typeface="-apple-system"/>
              </a:rPr>
              <a:t>After installation, you can launch PyCharm Community Edition from your applications menu or desktop shortcut.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593458-6FAD-5149-A9CB-1EEBBE3B3BAD}"/>
              </a:ext>
            </a:extLst>
          </p:cNvPr>
          <p:cNvGrpSpPr/>
          <p:nvPr/>
        </p:nvGrpSpPr>
        <p:grpSpPr>
          <a:xfrm>
            <a:off x="442086" y="268360"/>
            <a:ext cx="6959856" cy="490904"/>
            <a:chOff x="464757" y="1541293"/>
            <a:chExt cx="6959856" cy="4909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AF0C01-5B22-8822-7A61-B2C9F988CF9E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FCDACB-B6B1-C2F9-B3CD-9E1DDF8DE14F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PyCharm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D1FF-C4DC-EADA-AB98-1FB776DF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ctr">
            <a:normAutofit/>
          </a:bodyPr>
          <a:lstStyle/>
          <a:p>
            <a:r>
              <a:rPr lang="en-US" dirty="0"/>
              <a:t>Manual run DAG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60FAB3-1AB8-EAAE-7C60-CB6CC21B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3548856" cy="340705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b="0"/>
              <a:t>To run DAGs by specific run_date -&gt; click the run icon 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3BD96-1644-B2E7-94CA-1FF18361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263B-963A-F876-D649-FF2FB705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r="6123" b="3"/>
          <a:stretch/>
        </p:blipFill>
        <p:spPr>
          <a:xfrm>
            <a:off x="1601408" y="3485041"/>
            <a:ext cx="2990815" cy="287130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FA10-0641-5CC9-6B47-B0C826B5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89" y="3485041"/>
            <a:ext cx="6622121" cy="262711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A41B3A-6D2D-5E9D-278A-E6EE7748C7D1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5E472E-7A71-94CE-AFD9-583447958808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6A7893-8D7C-0D60-98C3-198B0B8BE785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49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0F0D-1590-6EB1-80D5-89FA9D9C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ctr">
            <a:normAutofit/>
          </a:bodyPr>
          <a:lstStyle/>
          <a:p>
            <a:r>
              <a:rPr lang="en-US" dirty="0"/>
              <a:t>Manual run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63B3-CB9F-1715-E09A-ED947014C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3548856" cy="340705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b="0" dirty="0"/>
              <a:t>To run 1 or more dates, enter the list of dates in DAG conf parameters with </a:t>
            </a:r>
            <a:r>
              <a:rPr lang="en-US" b="0" dirty="0" err="1"/>
              <a:t>run_dates</a:t>
            </a:r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/>
              <a:t>Click Trigger to run the DAG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7C318-A2AF-2FE6-C752-56993862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5B20-44F7-F2C9-EC6F-BDBE5365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57" b="-1"/>
          <a:stretch/>
        </p:blipFill>
        <p:spPr>
          <a:xfrm>
            <a:off x="5061744" y="2763078"/>
            <a:ext cx="3548856" cy="3407051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CE89D5-EC08-82A3-397B-F77D94C64C39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B97B8B-5BD2-5F86-ED00-707C0E8B4BC0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C15A2-44FF-76CB-E613-23649C41435D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60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0BA-1FD5-965D-859C-E190054F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ctr">
            <a:normAutofit/>
          </a:bodyPr>
          <a:lstStyle/>
          <a:p>
            <a:r>
              <a:rPr lang="en-US" dirty="0"/>
              <a:t>Re-run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C25ED-709C-1291-FEAC-A825395B4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3548856" cy="3407051"/>
          </a:xfrm>
        </p:spPr>
        <p:txBody>
          <a:bodyPr>
            <a:normAutofit/>
          </a:bodyPr>
          <a:lstStyle/>
          <a:p>
            <a:r>
              <a:rPr lang="en-US" b="0" dirty="0"/>
              <a:t>To re-run specific tasks, click on the task and click clear button to re-run the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D9CC3-7A06-96A7-9226-4CBFA5B8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4077F-50E6-9D61-7906-8C5416816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3" r="38294"/>
          <a:stretch/>
        </p:blipFill>
        <p:spPr>
          <a:xfrm>
            <a:off x="5061744" y="2763078"/>
            <a:ext cx="3548856" cy="3407051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6D2338-A75F-7959-3BA0-F93B0CFBA960}"/>
              </a:ext>
            </a:extLst>
          </p:cNvPr>
          <p:cNvGrpSpPr/>
          <p:nvPr/>
        </p:nvGrpSpPr>
        <p:grpSpPr>
          <a:xfrm>
            <a:off x="459008" y="222665"/>
            <a:ext cx="9470914" cy="490904"/>
            <a:chOff x="443894" y="4787035"/>
            <a:chExt cx="9470914" cy="4909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6606-38E7-2529-DE75-C9C591AC5AAE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2FFAF5-848E-F82A-B852-663EB9EB3440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62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CBEE87-A9F9-93CF-BA89-BCD9A5A3C805}"/>
              </a:ext>
            </a:extLst>
          </p:cNvPr>
          <p:cNvCxnSpPr/>
          <p:nvPr/>
        </p:nvCxnSpPr>
        <p:spPr>
          <a:xfrm>
            <a:off x="702803" y="100130"/>
            <a:ext cx="0" cy="66577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EA41CC-2CBA-4B50-84F0-679B17E8C677}"/>
              </a:ext>
            </a:extLst>
          </p:cNvPr>
          <p:cNvGrpSpPr/>
          <p:nvPr/>
        </p:nvGrpSpPr>
        <p:grpSpPr>
          <a:xfrm>
            <a:off x="464757" y="1541293"/>
            <a:ext cx="6959856" cy="490904"/>
            <a:chOff x="464757" y="1541293"/>
            <a:chExt cx="6959856" cy="4909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FCC6A5-D99C-17FB-1FC6-E4B3B80821DD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vi-V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07A37-164B-8ED4-5C10-C9DE2C42EA79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PyCharm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1C63A-EA1F-7F68-68A4-29A15145B183}"/>
              </a:ext>
            </a:extLst>
          </p:cNvPr>
          <p:cNvGrpSpPr/>
          <p:nvPr/>
        </p:nvGrpSpPr>
        <p:grpSpPr>
          <a:xfrm>
            <a:off x="464757" y="2623207"/>
            <a:ext cx="6959856" cy="490904"/>
            <a:chOff x="464757" y="2623207"/>
            <a:chExt cx="6959856" cy="4909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CA662-815E-F4A2-D76E-BF8CA31FFDBA}"/>
                </a:ext>
              </a:extLst>
            </p:cNvPr>
            <p:cNvSpPr txBox="1"/>
            <p:nvPr/>
          </p:nvSpPr>
          <p:spPr>
            <a:xfrm>
              <a:off x="1322317" y="2623207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Repository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743ED2-C75F-1873-C7FA-FDB374FE348D}"/>
                </a:ext>
              </a:extLst>
            </p:cNvPr>
            <p:cNvSpPr/>
            <p:nvPr/>
          </p:nvSpPr>
          <p:spPr>
            <a:xfrm>
              <a:off x="464757" y="2630613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FD025-860E-570D-7189-C6413DF20B68}"/>
              </a:ext>
            </a:extLst>
          </p:cNvPr>
          <p:cNvGrpSpPr/>
          <p:nvPr/>
        </p:nvGrpSpPr>
        <p:grpSpPr>
          <a:xfrm>
            <a:off x="464757" y="3705121"/>
            <a:ext cx="8145833" cy="490904"/>
            <a:chOff x="464757" y="3705121"/>
            <a:chExt cx="8145833" cy="4909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B3C123-824F-77D7-29E0-715391FFA6E4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EE25BE-3007-5A7E-D489-B99102CC05A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67BDC8-8984-8A4A-B6CE-5EBE39F1BDB9}"/>
              </a:ext>
            </a:extLst>
          </p:cNvPr>
          <p:cNvGrpSpPr/>
          <p:nvPr/>
        </p:nvGrpSpPr>
        <p:grpSpPr>
          <a:xfrm>
            <a:off x="466565" y="4787035"/>
            <a:ext cx="9470914" cy="490904"/>
            <a:chOff x="443894" y="4787035"/>
            <a:chExt cx="9470914" cy="49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A5EB1-9A49-D799-2649-08C3AB6D0A0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A0C07B-69FA-7A93-D136-F24B14AAC0B8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24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4B1F-DA57-36A6-93B5-5F6E5BDF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36" y="1233167"/>
            <a:ext cx="7288282" cy="893246"/>
          </a:xfrm>
        </p:spPr>
        <p:txBody>
          <a:bodyPr anchor="b">
            <a:normAutofit/>
          </a:bodyPr>
          <a:lstStyle/>
          <a:p>
            <a:r>
              <a:rPr lang="en-US" dirty="0"/>
              <a:t>LOGIN to GIT REPOSITORY</a:t>
            </a:r>
            <a:br>
              <a:rPr lang="en-US" dirty="0"/>
            </a:br>
            <a:r>
              <a:rPr lang="en-US" dirty="0"/>
              <a:t>go to project EDW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B0CED-8F79-3EA9-9ED5-86E60CD5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36" y="2217782"/>
            <a:ext cx="6988823" cy="3407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588E7-9C7C-7A38-E383-2E0E45F5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2E912B-7E44-4C6E-2544-F8A183A8C418}"/>
              </a:ext>
            </a:extLst>
          </p:cNvPr>
          <p:cNvGrpSpPr/>
          <p:nvPr/>
        </p:nvGrpSpPr>
        <p:grpSpPr>
          <a:xfrm>
            <a:off x="442086" y="268360"/>
            <a:ext cx="6959856" cy="490904"/>
            <a:chOff x="464757" y="1541293"/>
            <a:chExt cx="6959856" cy="4909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2B4CEB-0ABC-1EA2-73C3-5C2CDE896E34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F4850-BA90-7D8E-8F5A-E1CB0A804545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77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88C3-6363-9784-454A-4E2AB8A60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890" y="1725474"/>
            <a:ext cx="3548856" cy="41690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Before cloning a project, make sure you have logged in to your GitLab account.</a:t>
            </a:r>
          </a:p>
          <a:p>
            <a:pPr marL="340614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200" b="0" dirty="0"/>
              <a:t>Use one of the options to open the Get from Version Control dialog:</a:t>
            </a:r>
          </a:p>
          <a:p>
            <a:pPr lvl="2">
              <a:lnSpc>
                <a:spcPct val="90000"/>
              </a:lnSpc>
            </a:pPr>
            <a:r>
              <a:rPr lang="en-US" sz="1200" b="0" dirty="0"/>
              <a:t>Go to File | New | Project from Version Control.</a:t>
            </a:r>
          </a:p>
          <a:p>
            <a:pPr lvl="2">
              <a:lnSpc>
                <a:spcPct val="90000"/>
              </a:lnSpc>
            </a:pPr>
            <a:r>
              <a:rPr lang="en-US" sz="1200" b="0" dirty="0"/>
              <a:t>If you already have a project open, go to VCS | Get from Version Control.</a:t>
            </a:r>
          </a:p>
          <a:p>
            <a:pPr lvl="2">
              <a:lnSpc>
                <a:spcPct val="90000"/>
              </a:lnSpc>
            </a:pPr>
            <a:r>
              <a:rPr lang="en-US" sz="1200" b="0" dirty="0"/>
              <a:t>On the Welcome screen, click the Get from VCS button.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200" b="0" dirty="0"/>
              <a:t>Specify the URL of the project you want to clone </a:t>
            </a:r>
            <a:r>
              <a:rPr lang="en-US" sz="1200" dirty="0">
                <a:solidFill>
                  <a:srgbClr val="FF0000"/>
                </a:solidFill>
              </a:rPr>
              <a:t>(EDW GitLab URL below).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200" b="0" dirty="0"/>
              <a:t>In the </a:t>
            </a:r>
            <a:r>
              <a:rPr lang="en-US" sz="1200" dirty="0"/>
              <a:t>Directory</a:t>
            </a:r>
            <a:r>
              <a:rPr lang="en-US" sz="1200" b="0" dirty="0"/>
              <a:t> field, enter the path to the folder where your local Git project will be created.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200" b="0" dirty="0"/>
              <a:t>Click </a:t>
            </a:r>
            <a:r>
              <a:rPr lang="en-US" sz="1200" dirty="0"/>
              <a:t>Clone</a:t>
            </a:r>
            <a:r>
              <a:rPr lang="en-US" sz="1200" b="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1276-35D4-7ACA-345F-7CA6EE39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08D9D7-D726-671C-151B-3F2B844AF51F}"/>
              </a:ext>
            </a:extLst>
          </p:cNvPr>
          <p:cNvGrpSpPr/>
          <p:nvPr/>
        </p:nvGrpSpPr>
        <p:grpSpPr>
          <a:xfrm>
            <a:off x="4818318" y="873813"/>
            <a:ext cx="4183202" cy="5482536"/>
            <a:chOff x="6608061" y="736894"/>
            <a:chExt cx="4183202" cy="5482536"/>
          </a:xfrm>
        </p:grpSpPr>
        <p:pic>
          <p:nvPicPr>
            <p:cNvPr id="3074" name="Picture 2" descr="Get from Version Control dialog">
              <a:extLst>
                <a:ext uri="{FF2B5EF4-FFF2-40B4-BE49-F238E27FC236}">
                  <a16:creationId xmlns:a16="http://schemas.microsoft.com/office/drawing/2014/main" id="{F3A9BBE2-E95D-793F-A14C-23DDBDAAF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41610" y="4572990"/>
              <a:ext cx="4116104" cy="164644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" name="Picture 2" descr="Screenshot of the Welcome to PyCharm screen">
              <a:extLst>
                <a:ext uri="{FF2B5EF4-FFF2-40B4-BE49-F238E27FC236}">
                  <a16:creationId xmlns:a16="http://schemas.microsoft.com/office/drawing/2014/main" id="{D066A6AD-A519-A3E3-B707-960B48DFE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061" y="736894"/>
              <a:ext cx="4183202" cy="340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29D64530-A996-ED73-19A8-62E24DB0C95B}"/>
                </a:ext>
              </a:extLst>
            </p:cNvPr>
            <p:cNvSpPr/>
            <p:nvPr/>
          </p:nvSpPr>
          <p:spPr>
            <a:xfrm>
              <a:off x="9556374" y="2081323"/>
              <a:ext cx="791043" cy="681756"/>
            </a:xfrm>
            <a:prstGeom prst="wedgeRoundRectCallout">
              <a:avLst>
                <a:gd name="adj1" fmla="val -76242"/>
                <a:gd name="adj2" fmla="val 308107"/>
                <a:gd name="adj3" fmla="val 1666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E57CE7E-4335-8DF4-1940-19160E81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435" y="3314423"/>
            <a:ext cx="2359382" cy="3407051"/>
          </a:xfrm>
          <a:prstGeom prst="rect">
            <a:avLst/>
          </a:prstGeom>
          <a:noFill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101DA8A-2190-ACBC-740F-CF5C184B1EC4}"/>
              </a:ext>
            </a:extLst>
          </p:cNvPr>
          <p:cNvGrpSpPr/>
          <p:nvPr/>
        </p:nvGrpSpPr>
        <p:grpSpPr>
          <a:xfrm>
            <a:off x="442086" y="268360"/>
            <a:ext cx="6959856" cy="490904"/>
            <a:chOff x="464757" y="1541293"/>
            <a:chExt cx="6959856" cy="49090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078E63-4790-F9DA-B655-F7C003690A22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074C19-1B1B-0488-214D-23462A58C54B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Repository</a:t>
              </a:r>
            </a:p>
          </p:txBody>
        </p:sp>
      </p:grp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DA54EC0-8705-499D-FC83-3E9F7F88C6C9}"/>
              </a:ext>
            </a:extLst>
          </p:cNvPr>
          <p:cNvCxnSpPr>
            <a:stCxn id="3074" idx="3"/>
            <a:endCxn id="8" idx="1"/>
          </p:cNvCxnSpPr>
          <p:nvPr/>
        </p:nvCxnSpPr>
        <p:spPr>
          <a:xfrm flipV="1">
            <a:off x="8967971" y="5017949"/>
            <a:ext cx="719464" cy="51518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814CF-73ED-EC1A-86EB-C45F4A55FE43}"/>
              </a:ext>
            </a:extLst>
          </p:cNvPr>
          <p:cNvSpPr txBox="1"/>
          <p:nvPr/>
        </p:nvSpPr>
        <p:spPr>
          <a:xfrm>
            <a:off x="442086" y="6416338"/>
            <a:ext cx="610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0" dirty="0">
                <a:solidFill>
                  <a:srgbClr val="FF0000"/>
                </a:solidFill>
              </a:rPr>
              <a:t>EDW GitLab: </a:t>
            </a:r>
            <a:r>
              <a:rPr lang="en-US" b="0" dirty="0">
                <a:hlinkClick r:id="rId5"/>
              </a:rPr>
              <a:t>https://gitlab.com/kcc9725208/EDW.git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4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CBEE87-A9F9-93CF-BA89-BCD9A5A3C805}"/>
              </a:ext>
            </a:extLst>
          </p:cNvPr>
          <p:cNvCxnSpPr/>
          <p:nvPr/>
        </p:nvCxnSpPr>
        <p:spPr>
          <a:xfrm>
            <a:off x="702803" y="100130"/>
            <a:ext cx="0" cy="66577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EA41CC-2CBA-4B50-84F0-679B17E8C677}"/>
              </a:ext>
            </a:extLst>
          </p:cNvPr>
          <p:cNvGrpSpPr/>
          <p:nvPr/>
        </p:nvGrpSpPr>
        <p:grpSpPr>
          <a:xfrm>
            <a:off x="464757" y="1541293"/>
            <a:ext cx="6959856" cy="490904"/>
            <a:chOff x="464757" y="1541293"/>
            <a:chExt cx="6959856" cy="4909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FCC6A5-D99C-17FB-1FC6-E4B3B80821DD}"/>
                </a:ext>
              </a:extLst>
            </p:cNvPr>
            <p:cNvSpPr/>
            <p:nvPr/>
          </p:nvSpPr>
          <p:spPr>
            <a:xfrm>
              <a:off x="464757" y="1548699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vi-V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07A37-164B-8ED4-5C10-C9DE2C42EA79}"/>
                </a:ext>
              </a:extLst>
            </p:cNvPr>
            <p:cNvSpPr txBox="1"/>
            <p:nvPr/>
          </p:nvSpPr>
          <p:spPr>
            <a:xfrm>
              <a:off x="1322317" y="1541293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lang="en-US" sz="2800" cap="all" spc="150" baseline="0" dirty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PyCharm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B1C63A-EA1F-7F68-68A4-29A15145B183}"/>
              </a:ext>
            </a:extLst>
          </p:cNvPr>
          <p:cNvGrpSpPr/>
          <p:nvPr/>
        </p:nvGrpSpPr>
        <p:grpSpPr>
          <a:xfrm>
            <a:off x="464757" y="2623207"/>
            <a:ext cx="6959856" cy="490904"/>
            <a:chOff x="464757" y="2623207"/>
            <a:chExt cx="6959856" cy="4909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CA662-815E-F4A2-D76E-BF8CA31FFDBA}"/>
                </a:ext>
              </a:extLst>
            </p:cNvPr>
            <p:cNvSpPr txBox="1"/>
            <p:nvPr/>
          </p:nvSpPr>
          <p:spPr>
            <a:xfrm>
              <a:off x="1322317" y="2623207"/>
              <a:ext cx="6102296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Setup Git Repository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743ED2-C75F-1873-C7FA-FDB374FE348D}"/>
                </a:ext>
              </a:extLst>
            </p:cNvPr>
            <p:cNvSpPr/>
            <p:nvPr/>
          </p:nvSpPr>
          <p:spPr>
            <a:xfrm>
              <a:off x="464757" y="2630613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FD025-860E-570D-7189-C6413DF20B68}"/>
              </a:ext>
            </a:extLst>
          </p:cNvPr>
          <p:cNvGrpSpPr/>
          <p:nvPr/>
        </p:nvGrpSpPr>
        <p:grpSpPr>
          <a:xfrm>
            <a:off x="464757" y="3705121"/>
            <a:ext cx="8145833" cy="490904"/>
            <a:chOff x="464757" y="3705121"/>
            <a:chExt cx="8145833" cy="4909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B3C123-824F-77D7-29E0-715391FFA6E4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EE25BE-3007-5A7E-D489-B99102CC05A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67BDC8-8984-8A4A-B6CE-5EBE39F1BDB9}"/>
              </a:ext>
            </a:extLst>
          </p:cNvPr>
          <p:cNvGrpSpPr/>
          <p:nvPr/>
        </p:nvGrpSpPr>
        <p:grpSpPr>
          <a:xfrm>
            <a:off x="466565" y="4787035"/>
            <a:ext cx="9470914" cy="490904"/>
            <a:chOff x="443894" y="4787035"/>
            <a:chExt cx="9470914" cy="490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9A5EB1-9A49-D799-2649-08C3AB6D0A09}"/>
                </a:ext>
              </a:extLst>
            </p:cNvPr>
            <p:cNvSpPr txBox="1"/>
            <p:nvPr/>
          </p:nvSpPr>
          <p:spPr>
            <a:xfrm>
              <a:off x="1322317" y="4787035"/>
              <a:ext cx="8592491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How to create and manage DAG in Airflow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A0C07B-69FA-7A93-D136-F24B14AAC0B8}"/>
                </a:ext>
              </a:extLst>
            </p:cNvPr>
            <p:cNvSpPr/>
            <p:nvPr/>
          </p:nvSpPr>
          <p:spPr>
            <a:xfrm>
              <a:off x="443894" y="4794441"/>
              <a:ext cx="476092" cy="47609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18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7059-3319-E923-2300-944AF494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48" y="937071"/>
            <a:ext cx="7288282" cy="545623"/>
          </a:xfrm>
        </p:spPr>
        <p:txBody>
          <a:bodyPr/>
          <a:lstStyle/>
          <a:p>
            <a:r>
              <a:rPr lang="en-US" dirty="0"/>
              <a:t>What is airflow?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FBF1-3CCA-A9C3-3D64-38640A59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248" y="1660501"/>
            <a:ext cx="7288212" cy="3407051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/>
              <a:t>Apache Airflow is an open-source platform designed for developing, scheduling, and monitoring batch-oriented workflows.</a:t>
            </a:r>
          </a:p>
          <a:p>
            <a:endParaRPr lang="en-US" b="0" dirty="0"/>
          </a:p>
          <a:p>
            <a:r>
              <a:rPr lang="en-US" sz="2600" dirty="0"/>
              <a:t>Workflows as Code:</a:t>
            </a:r>
            <a:endParaRPr lang="en-US" sz="2600" b="0" dirty="0"/>
          </a:p>
          <a:p>
            <a:r>
              <a:rPr lang="en-US" dirty="0"/>
              <a:t>In Airflow, all workflows are defined using Python code. This approach has several benefits:</a:t>
            </a:r>
          </a:p>
          <a:p>
            <a:pPr lvl="1"/>
            <a:r>
              <a:rPr lang="en-US" dirty="0"/>
              <a:t>Dynamic: Airflow pipelines can be dynamically generated using Python code.</a:t>
            </a:r>
          </a:p>
          <a:p>
            <a:pPr lvl="1"/>
            <a:r>
              <a:rPr lang="en-US" dirty="0"/>
              <a:t>Extensible: Airflow components (called operators) can connect with various technologies, and the framework is easily extensible.</a:t>
            </a:r>
          </a:p>
          <a:p>
            <a:pPr lvl="1"/>
            <a:r>
              <a:rPr lang="en-US" dirty="0"/>
              <a:t>Flexible: Workflow parameterization is built-in using the Jinja templating engine.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E389-2E05-41EA-1681-26361FCA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9C8FF4-F10B-3B06-AD6E-312795AFD023}"/>
              </a:ext>
            </a:extLst>
          </p:cNvPr>
          <p:cNvGrpSpPr/>
          <p:nvPr/>
        </p:nvGrpSpPr>
        <p:grpSpPr>
          <a:xfrm>
            <a:off x="464767" y="268360"/>
            <a:ext cx="8145833" cy="490904"/>
            <a:chOff x="464757" y="3705121"/>
            <a:chExt cx="8145833" cy="490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C55BB8-040A-3EC7-2530-7E8A52914D76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D81ADF-3010-0537-7583-86ACBA7988E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8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C7A4-FE4B-C2B3-9EF8-C34BB575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 (Directed Acyclic 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ED50-B6FA-0012-8632-E9832DC2E1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DAG represents a workflow in Airflow.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It consists of individual tasks (pieces of work) arranged with dependencies and data 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Tasks are defined as operators (e.g., </a:t>
            </a:r>
            <a:r>
              <a:rPr lang="en-US" b="0" dirty="0" err="1"/>
              <a:t>BashOperator</a:t>
            </a:r>
            <a:r>
              <a:rPr lang="en-US" b="0" dirty="0"/>
              <a:t>, </a:t>
            </a:r>
            <a:r>
              <a:rPr lang="en-US" b="0" dirty="0" err="1"/>
              <a:t>PythonOperator</a:t>
            </a:r>
            <a:r>
              <a:rPr lang="en-US" b="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Dependencies between tasks define the execution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7CCB6-07AB-C849-1940-1CB1A25B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63207D-937F-BA8B-583A-30BE2F384202}"/>
              </a:ext>
            </a:extLst>
          </p:cNvPr>
          <p:cNvGrpSpPr/>
          <p:nvPr/>
        </p:nvGrpSpPr>
        <p:grpSpPr>
          <a:xfrm>
            <a:off x="464767" y="268360"/>
            <a:ext cx="8145833" cy="490904"/>
            <a:chOff x="464757" y="3705121"/>
            <a:chExt cx="8145833" cy="4909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83CE9A-3662-FBD0-5820-94A866E511CD}"/>
                </a:ext>
              </a:extLst>
            </p:cNvPr>
            <p:cNvSpPr txBox="1"/>
            <p:nvPr/>
          </p:nvSpPr>
          <p:spPr>
            <a:xfrm>
              <a:off x="1322317" y="3705121"/>
              <a:ext cx="7288273" cy="49090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cap="all" spc="150" baseline="0"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atin typeface="Optima" panose="02000503060000020004" pitchFamily="2" charset="0"/>
                </a:rPr>
                <a:t>Introduce to Airflow framework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0F0143-D909-F376-AF77-20E04CBAD82E}"/>
                </a:ext>
              </a:extLst>
            </p:cNvPr>
            <p:cNvSpPr/>
            <p:nvPr/>
          </p:nvSpPr>
          <p:spPr>
            <a:xfrm>
              <a:off x="464757" y="3712527"/>
              <a:ext cx="476092" cy="47609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7318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{3A26AB7F-77A0-4F38-8242-10F5561FF7C8}tf67328976_win32</Template>
  <TotalTime>1657</TotalTime>
  <Words>1781</Words>
  <Application>Microsoft Macintosh PowerPoint</Application>
  <PresentationFormat>Widescreen</PresentationFormat>
  <Paragraphs>263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Calibri</vt:lpstr>
      <vt:lpstr>Optima</vt:lpstr>
      <vt:lpstr>Tenorite</vt:lpstr>
      <vt:lpstr>Custom</vt:lpstr>
      <vt:lpstr>EDW PROJECT INSTALLATION</vt:lpstr>
      <vt:lpstr>PowerPoint Presentation</vt:lpstr>
      <vt:lpstr>Download and installation</vt:lpstr>
      <vt:lpstr>PowerPoint Presentation</vt:lpstr>
      <vt:lpstr>LOGIN to GIT REPOSITORY go to project EDW</vt:lpstr>
      <vt:lpstr>PowerPoint Presentation</vt:lpstr>
      <vt:lpstr>PowerPoint Presentation</vt:lpstr>
      <vt:lpstr>What is airflow?</vt:lpstr>
      <vt:lpstr>DAGs (Directed Acyclic Graphs)</vt:lpstr>
      <vt:lpstr>Example DAG</vt:lpstr>
      <vt:lpstr>Web Interface</vt:lpstr>
      <vt:lpstr>Key Features of the Airflow UI</vt:lpstr>
      <vt:lpstr>Accessing the Airflow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Dependencies</vt:lpstr>
      <vt:lpstr>Cross-DAG Dependencies</vt:lpstr>
      <vt:lpstr>SCHEDULE A DAG</vt:lpstr>
      <vt:lpstr>DEPLOY DAGs TO AIRFLOW</vt:lpstr>
      <vt:lpstr>DEPLOY DAGs TO AIRFLOW</vt:lpstr>
      <vt:lpstr>DEPLOY DAGs TO AIRFLOW</vt:lpstr>
      <vt:lpstr>DEPLOY DAG INTO AIRFLOW</vt:lpstr>
      <vt:lpstr>Enable/disable dags</vt:lpstr>
      <vt:lpstr>Monitor the dags run</vt:lpstr>
      <vt:lpstr>Manual run DAG</vt:lpstr>
      <vt:lpstr>Manual run DAG</vt:lpstr>
      <vt:lpstr>Re-run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 PROJECT INSTALLATION</dc:title>
  <dc:creator>Dung Nguyen Duc</dc:creator>
  <cp:lastModifiedBy>Mai Hoang Viet</cp:lastModifiedBy>
  <cp:revision>67</cp:revision>
  <dcterms:created xsi:type="dcterms:W3CDTF">2024-06-24T07:33:06Z</dcterms:created>
  <dcterms:modified xsi:type="dcterms:W3CDTF">2024-07-22T05:02:17Z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